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09/04/1440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09/04/1440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09/04/1440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09/04/1440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r.wikipedia.org/wiki/%D8%A5%D8%AD%D8%B5%D8%A7%D8%A1" TargetMode="External"/><Relationship Id="rId7" Type="http://schemas.openxmlformats.org/officeDocument/2006/relationships/hyperlink" Target="https://ar.wikipedia.org/wiki/%D8%A7%D9%84%D9%81%D8%B6%D8%A7%D8%A1_%D8%A7%D9%84%D8%A7%D8%AD%D8%AA%D9%85%D8%A7%D9%84%D9%8A" TargetMode="External"/><Relationship Id="rId2" Type="http://schemas.openxmlformats.org/officeDocument/2006/relationships/hyperlink" Target="https://ar.wikipedia.org/wiki/%D8%B1%D9%8A%D8%A7%D8%B6%D9%8A%D8%A7%D8%A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r.wikipedia.org/wiki/%D9%81%D8%B6%D8%A7%D8%A1_%D8%A7%D8%AD%D8%AA%D9%85%D8%A7%D9%84%D9%8A" TargetMode="External"/><Relationship Id="rId5" Type="http://schemas.openxmlformats.org/officeDocument/2006/relationships/hyperlink" Target="https://ar.wikipedia.org/wiki/%D8%A7%D9%84%D8%A5%D8%AD%D8%B5%D8%A7%D8%A1" TargetMode="External"/><Relationship Id="rId4" Type="http://schemas.openxmlformats.org/officeDocument/2006/relationships/hyperlink" Target="https://ar.wikipedia.org/wiki/%D9%84%D8%BA%D8%A9_%D8%A5%D9%86%D8%AC%D9%84%D9%8A%D8%B2%D9%8A%D8%A9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1.bp.blogspot.com/-BAhhzdKaHzA/U-j_luRwYZI/AAAAAAAAAgk/F0OVElnBQRc/s1600/%D8%A7%D9%84%D9%88%D8%B3%D9%8A%D8%B7++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3.bp.blogspot.com/-4BrG0t6y98k/U-j_1HrK-TI/AAAAAAAAAgs/iMs5JGk2Vjg/s1600/%D8%AC%D8%AF%D9%88%D9%84+%D8%A7%D9%84%D9%88%D8%B3%D9%8A%D8%B7+%D8%A7%D9%84%D9%85%D8%A8%D9%88%D8%A8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2.bp.blogspot.com/-tsbSDibhS5A/U-j_89hN0RI/AAAAAAAAAg0/iiyS5Q1fvds/s1600/%D8%A7%D9%84%D8%B5%D8%A7%D8%B9%D8%AF+%D9%81%D9%8A+%D8%A7%D9%84%D9%88%D8%B3%D9%8A%D8%B7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2.bp.blogspot.com/-85HAt54txOU/U-kA6THrmHI/AAAAAAAAAhE/uk2VQ-AWzMM/s1600/%D9%85%D8%AB%D8%A7%D9%84+%D8%A7%D9%84%D9%88%D8%B3%D9%8A%D8%B7.png%D8%B5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ar-IQ" sz="3600" dirty="0" smtClean="0"/>
              <a:t/>
            </a:r>
            <a:br>
              <a:rPr lang="ar-IQ" sz="3600" dirty="0" smtClean="0"/>
            </a:br>
            <a:r>
              <a:rPr lang="ar-IQ" sz="3600" dirty="0" smtClean="0"/>
              <a:t>محاضرة </a:t>
            </a:r>
            <a:r>
              <a:rPr lang="ar-IQ" sz="3600" dirty="0" err="1" smtClean="0"/>
              <a:t>الخامسة /</a:t>
            </a:r>
            <a:r>
              <a:rPr lang="ar-IQ" sz="3600" dirty="0" smtClean="0"/>
              <a:t> </a:t>
            </a:r>
            <a:r>
              <a:rPr lang="ar-SA" sz="3600" b="1" dirty="0" smtClean="0"/>
              <a:t>الوسيط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ar-IQ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4006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r>
              <a:rPr lang="ar-SA" sz="3600" b="1" dirty="0" err="1" smtClean="0"/>
              <a:t>الوسيط...</a:t>
            </a:r>
            <a:endParaRPr lang="en-US" sz="3600" b="1" dirty="0" smtClean="0"/>
          </a:p>
          <a:p>
            <a:r>
              <a:rPr lang="ar-SA" dirty="0" smtClean="0"/>
              <a:t>في </a:t>
            </a:r>
            <a:r>
              <a:rPr lang="ar-SA" u="sng" dirty="0" smtClean="0">
                <a:hlinkClick r:id="rId2" tooltip="رياضيات"/>
              </a:rPr>
              <a:t>الرياضيات</a:t>
            </a:r>
            <a:r>
              <a:rPr lang="ar-SA" dirty="0" smtClean="0"/>
              <a:t> وفي علم </a:t>
            </a:r>
            <a:r>
              <a:rPr lang="ar-SA" u="sng" dirty="0" smtClean="0">
                <a:hlinkClick r:id="rId3" tooltip="إحصاء"/>
              </a:rPr>
              <a:t>الإحصاء</a:t>
            </a:r>
            <a:r>
              <a:rPr lang="ar-SA" dirty="0" smtClean="0"/>
              <a:t>، </a:t>
            </a:r>
            <a:r>
              <a:rPr lang="ar-SA" b="1" dirty="0" smtClean="0"/>
              <a:t>الوسيط</a:t>
            </a:r>
            <a:r>
              <a:rPr lang="ar-SA" dirty="0" smtClean="0"/>
              <a:t> أو </a:t>
            </a:r>
            <a:r>
              <a:rPr lang="ar-SA" b="1" dirty="0" err="1" smtClean="0"/>
              <a:t>الوسط</a:t>
            </a:r>
            <a:r>
              <a:rPr lang="ar-SA" dirty="0" err="1" smtClean="0"/>
              <a:t> (</a:t>
            </a:r>
            <a:r>
              <a:rPr lang="ar-SA" u="sng" dirty="0" err="1" smtClean="0">
                <a:hlinkClick r:id="rId4" tooltip="لغة إنجليزية"/>
              </a:rPr>
              <a:t>بالإنجليزية</a:t>
            </a:r>
            <a:r>
              <a:rPr lang="ar-SA" dirty="0" err="1" smtClean="0"/>
              <a:t>:</a:t>
            </a:r>
            <a:r>
              <a:rPr lang="ar-SA" dirty="0" smtClean="0"/>
              <a:t> </a:t>
            </a:r>
            <a:r>
              <a:rPr lang="en-US" dirty="0" smtClean="0"/>
              <a:t>Median</a:t>
            </a:r>
            <a:r>
              <a:rPr lang="ar-SA" dirty="0" smtClean="0"/>
              <a:t>) هو الرقم الذي يفصل النصف الأعلى من العينة أو المجتمع عن النصف الأقل بحيث يتساوى على طرفه عدد القيم بعد ترتيبها تصاعدياً</a:t>
            </a:r>
            <a:endParaRPr lang="en-US" dirty="0" smtClean="0"/>
          </a:p>
          <a:p>
            <a:r>
              <a:rPr lang="ar-SA" dirty="0" smtClean="0"/>
              <a:t>فإذا كان عدد هذه القيم فردياً فالوسيط هو الرقم النصفي الذي يقسم هذه </a:t>
            </a:r>
            <a:r>
              <a:rPr lang="ar-SA" dirty="0" err="1" smtClean="0"/>
              <a:t>القيم،</a:t>
            </a:r>
            <a:r>
              <a:rPr lang="ar-SA" dirty="0" smtClean="0"/>
              <a:t> </a:t>
            </a:r>
            <a:endParaRPr lang="en-US" dirty="0" smtClean="0"/>
          </a:p>
          <a:p>
            <a:r>
              <a:rPr lang="ar-SA" dirty="0" smtClean="0"/>
              <a:t>أما إذا كان عدد القيم زوجياً فالوسيط هو الوسط الحسابي لمجموع الرقمين </a:t>
            </a:r>
            <a:r>
              <a:rPr lang="ar-SA" dirty="0" err="1" smtClean="0"/>
              <a:t>الوسيطيين.</a:t>
            </a:r>
            <a:r>
              <a:rPr lang="ar-SA" dirty="0" smtClean="0"/>
              <a:t> </a:t>
            </a:r>
            <a:endParaRPr lang="en-US" dirty="0" smtClean="0"/>
          </a:p>
          <a:p>
            <a:r>
              <a:rPr lang="ar-SA" dirty="0" smtClean="0"/>
              <a:t>مثال: إذا كانت العينة: 1 3 4 6 8 فالوسيط هو الرقم 4 </a:t>
            </a:r>
            <a:br>
              <a:rPr lang="ar-SA" dirty="0" smtClean="0"/>
            </a:br>
            <a:r>
              <a:rPr lang="ar-SA" dirty="0" smtClean="0"/>
              <a:t>مثال </a:t>
            </a:r>
            <a:r>
              <a:rPr lang="ar-SA" dirty="0" err="1" smtClean="0"/>
              <a:t>2 </a:t>
            </a:r>
            <a:r>
              <a:rPr lang="ar-SA" dirty="0" smtClean="0"/>
              <a:t>: إذا كانت </a:t>
            </a:r>
            <a:r>
              <a:rPr lang="ar-SA" dirty="0" err="1" smtClean="0"/>
              <a:t>العينة </a:t>
            </a:r>
            <a:r>
              <a:rPr lang="ar-SA" dirty="0" smtClean="0"/>
              <a:t>: 1 2 3 4 5 6 7 فالوسيط هو الرقم 4 </a:t>
            </a:r>
            <a:endParaRPr lang="en-US" dirty="0" smtClean="0"/>
          </a:p>
          <a:p>
            <a:r>
              <a:rPr lang="ar-SA" dirty="0" smtClean="0"/>
              <a:t>مثال: إذا كانت العينة 1 3 4 5 7 9 فالوسيط يساوي </a:t>
            </a:r>
            <a:r>
              <a:rPr lang="ar-SA" dirty="0" err="1" smtClean="0"/>
              <a:t>4 </a:t>
            </a:r>
            <a:r>
              <a:rPr lang="ar-SA" dirty="0" smtClean="0"/>
              <a:t>+ 5 </a:t>
            </a:r>
            <a:r>
              <a:rPr lang="ar-SA" dirty="0" err="1" smtClean="0"/>
              <a:t>2 {\</a:t>
            </a:r>
            <a:r>
              <a:rPr lang="en-US" dirty="0" err="1" smtClean="0"/>
              <a:t>displaystyle</a:t>
            </a:r>
            <a:r>
              <a:rPr lang="en-US" dirty="0" smtClean="0"/>
              <a:t> {\</a:t>
            </a:r>
            <a:r>
              <a:rPr lang="en-US" dirty="0" err="1" smtClean="0"/>
              <a:t>frac</a:t>
            </a:r>
            <a:r>
              <a:rPr lang="en-US" dirty="0" smtClean="0"/>
              <a:t> {4+5}{2</a:t>
            </a:r>
            <a:r>
              <a:rPr lang="ar-SA" dirty="0" err="1" smtClean="0"/>
              <a:t>}}}</a:t>
            </a:r>
            <a:r>
              <a:rPr lang="ar-SA" dirty="0" smtClean="0"/>
              <a:t> </a:t>
            </a:r>
            <a:endParaRPr lang="en-US" dirty="0" smtClean="0"/>
          </a:p>
          <a:p>
            <a:r>
              <a:rPr lang="ar-SA" dirty="0" smtClean="0"/>
              <a:t>مثال </a:t>
            </a:r>
            <a:r>
              <a:rPr lang="ar-SA" dirty="0" err="1" smtClean="0"/>
              <a:t>2 </a:t>
            </a:r>
            <a:r>
              <a:rPr lang="ar-SA" dirty="0" smtClean="0"/>
              <a:t>: إذا كانت العينة 1 2 3 4 5 6 فالوسيط يساوي </a:t>
            </a:r>
            <a:r>
              <a:rPr lang="ar-SA" dirty="0" err="1" smtClean="0"/>
              <a:t>3 </a:t>
            </a:r>
            <a:r>
              <a:rPr lang="ar-SA" dirty="0" smtClean="0"/>
              <a:t>+ 4 </a:t>
            </a:r>
            <a:r>
              <a:rPr lang="ar-SA" dirty="0" err="1" smtClean="0"/>
              <a:t>2 {\</a:t>
            </a:r>
            <a:r>
              <a:rPr lang="en-US" dirty="0" err="1" smtClean="0"/>
              <a:t>displaystyle</a:t>
            </a:r>
            <a:r>
              <a:rPr lang="en-US" dirty="0" smtClean="0"/>
              <a:t> {\</a:t>
            </a:r>
            <a:r>
              <a:rPr lang="en-US" dirty="0" err="1" smtClean="0"/>
              <a:t>frac</a:t>
            </a:r>
            <a:r>
              <a:rPr lang="en-US" dirty="0" smtClean="0"/>
              <a:t> {3+4}{2</a:t>
            </a:r>
            <a:r>
              <a:rPr lang="ar-SA" dirty="0" err="1" smtClean="0"/>
              <a:t>}}}</a:t>
            </a:r>
            <a:r>
              <a:rPr lang="ar-SA" dirty="0" smtClean="0"/>
              <a:t> </a:t>
            </a:r>
            <a:endParaRPr lang="en-US" dirty="0" smtClean="0"/>
          </a:p>
          <a:p>
            <a:r>
              <a:rPr lang="ar-SA" b="1" dirty="0" err="1" smtClean="0"/>
              <a:t>المنوال</a:t>
            </a:r>
            <a:r>
              <a:rPr lang="ar-SA" dirty="0" err="1" smtClean="0"/>
              <a:t> (</a:t>
            </a:r>
            <a:r>
              <a:rPr lang="ar-SA" u="sng" dirty="0" err="1" smtClean="0">
                <a:hlinkClick r:id="rId4" tooltip="لغة إنجليزية"/>
              </a:rPr>
              <a:t>بالإنجليزية</a:t>
            </a:r>
            <a:r>
              <a:rPr lang="ar-SA" dirty="0" err="1" smtClean="0"/>
              <a:t>:</a:t>
            </a:r>
            <a:r>
              <a:rPr lang="ar-SA" dirty="0" smtClean="0"/>
              <a:t> </a:t>
            </a:r>
            <a:r>
              <a:rPr lang="en-US" dirty="0" smtClean="0"/>
              <a:t>Mode</a:t>
            </a:r>
            <a:r>
              <a:rPr lang="ar-SA" dirty="0" smtClean="0"/>
              <a:t>) في </a:t>
            </a:r>
            <a:r>
              <a:rPr lang="ar-SA" u="sng" dirty="0" smtClean="0">
                <a:hlinkClick r:id="rId5" tooltip="الإحصاء"/>
              </a:rPr>
              <a:t>الإحصاء</a:t>
            </a:r>
            <a:r>
              <a:rPr lang="en-US" dirty="0" smtClean="0"/>
              <a:t> </a:t>
            </a:r>
            <a:r>
              <a:rPr lang="ar-SA" dirty="0" err="1" smtClean="0"/>
              <a:t>:</a:t>
            </a:r>
            <a:endParaRPr lang="en-US" dirty="0" smtClean="0"/>
          </a:p>
          <a:p>
            <a:r>
              <a:rPr lang="ar-SA" dirty="0" smtClean="0"/>
              <a:t>هو القيمة الأكثر تكراراً في مجموعة من البيانات، أو في </a:t>
            </a:r>
            <a:r>
              <a:rPr lang="ar-SA" u="sng" dirty="0" smtClean="0">
                <a:hlinkClick r:id="rId6"/>
              </a:rPr>
              <a:t>فضاء احتمالي</a:t>
            </a:r>
            <a:endParaRPr lang="en-US" dirty="0" smtClean="0"/>
          </a:p>
          <a:p>
            <a:r>
              <a:rPr lang="ar-SA" dirty="0" smtClean="0"/>
              <a:t>أ- لو فرضنا أن لدينا </a:t>
            </a:r>
            <a:r>
              <a:rPr lang="ar-SA" dirty="0" err="1" smtClean="0"/>
              <a:t>الأعداد </a:t>
            </a:r>
            <a:r>
              <a:rPr lang="ar-SA" dirty="0" smtClean="0"/>
              <a:t>(1,5,2,1,4,7)المنوال في هذه </a:t>
            </a:r>
            <a:r>
              <a:rPr lang="ar-SA" dirty="0" err="1" smtClean="0"/>
              <a:t>الحالة </a:t>
            </a:r>
            <a:r>
              <a:rPr lang="ar-SA" dirty="0" smtClean="0"/>
              <a:t>= 1 لأنه الأكثر تكرارا لذلك </a:t>
            </a:r>
            <a:endParaRPr lang="en-US" dirty="0" smtClean="0"/>
          </a:p>
          <a:p>
            <a:r>
              <a:rPr lang="ar-SA" dirty="0" smtClean="0"/>
              <a:t>ب- لو فرضنا أن لدينا جدول يبين فئات وأسفلها التكرارات, نرى أي الفئات أكثر تكرارا ولنفرض أنها الفئة من(2-4)ونحسب مركز </a:t>
            </a:r>
            <a:r>
              <a:rPr lang="ar-SA" dirty="0" err="1" smtClean="0"/>
              <a:t>الفئة=</a:t>
            </a:r>
            <a:r>
              <a:rPr lang="ar-SA" dirty="0" smtClean="0"/>
              <a:t>(2+4</a:t>
            </a:r>
            <a:r>
              <a:rPr lang="ar-SA" dirty="0" err="1" smtClean="0"/>
              <a:t>)/2 ،#المنوال </a:t>
            </a:r>
            <a:r>
              <a:rPr lang="ar-SA" dirty="0" smtClean="0"/>
              <a:t>= 3 </a:t>
            </a:r>
            <a:endParaRPr lang="en-US" dirty="0" smtClean="0"/>
          </a:p>
          <a:p>
            <a:r>
              <a:rPr lang="ar-SA" dirty="0" smtClean="0"/>
              <a:t>وقد يكون احادي المنوال إذا كان له منوال واحد، وفي أحيان أخرى قد يكون هناك </a:t>
            </a:r>
            <a:r>
              <a:rPr lang="ar-SA" dirty="0" err="1" smtClean="0"/>
              <a:t>منوالين</a:t>
            </a:r>
            <a:r>
              <a:rPr lang="ar-SA" dirty="0" smtClean="0"/>
              <a:t> يحب ان تجمع العددين و تقسمهم على </a:t>
            </a:r>
            <a:r>
              <a:rPr lang="ar-SA" dirty="0" err="1" smtClean="0"/>
              <a:t>2.</a:t>
            </a:r>
            <a:r>
              <a:rPr lang="ar-SA" dirty="0" smtClean="0"/>
              <a:t> </a:t>
            </a:r>
            <a:endParaRPr lang="en-US" dirty="0" smtClean="0"/>
          </a:p>
          <a:p>
            <a:r>
              <a:rPr lang="ar-SA" dirty="0" smtClean="0"/>
              <a:t>لا يشترط أن يكون في </a:t>
            </a:r>
            <a:r>
              <a:rPr lang="ar-SA" u="sng" dirty="0" smtClean="0">
                <a:hlinkClick r:id="rId7" tooltip="الفضاء الاحتمالي"/>
              </a:rPr>
              <a:t>الفضاء الاحتمالي</a:t>
            </a:r>
            <a:r>
              <a:rPr lang="ar-SA" dirty="0" smtClean="0"/>
              <a:t> </a:t>
            </a:r>
            <a:r>
              <a:rPr lang="ar-SA" dirty="0" err="1" smtClean="0"/>
              <a:t>منوال .</a:t>
            </a:r>
            <a:r>
              <a:rPr lang="ar-SA" dirty="0" smtClean="0"/>
              <a:t> </a:t>
            </a:r>
            <a:endParaRPr lang="en-US" dirty="0" smtClean="0"/>
          </a:p>
          <a:p>
            <a:r>
              <a:rPr lang="ar-SA" dirty="0" err="1" smtClean="0"/>
              <a:t>مثال :</a:t>
            </a:r>
            <a:r>
              <a:rPr lang="ar-SA" dirty="0" smtClean="0"/>
              <a:t> </a:t>
            </a:r>
            <a:endParaRPr lang="en-US" dirty="0" smtClean="0"/>
          </a:p>
          <a:p>
            <a:r>
              <a:rPr lang="ar-SA" dirty="0" smtClean="0"/>
              <a:t>1,2,4,5 </a:t>
            </a:r>
            <a:endParaRPr lang="en-US" dirty="0" smtClean="0"/>
          </a:p>
          <a:p>
            <a:r>
              <a:rPr lang="ar-SA" dirty="0" smtClean="0"/>
              <a:t>في هذه افضاء لا يوجد </a:t>
            </a:r>
            <a:r>
              <a:rPr lang="ar-SA" dirty="0" err="1" smtClean="0"/>
              <a:t>منوال .</a:t>
            </a:r>
            <a:r>
              <a:rPr lang="ar-SA" dirty="0" smtClean="0"/>
              <a:t> </a:t>
            </a:r>
            <a:endParaRPr lang="en-US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0871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ar-SA" dirty="0" smtClean="0"/>
              <a:t>أي أن تباين المتغير العشوائي وقيمته المتوقعة </a:t>
            </a:r>
            <a:r>
              <a:rPr lang="ar-SA" dirty="0" err="1" smtClean="0"/>
              <a:t>متساويان.</a:t>
            </a:r>
            <a:r>
              <a:rPr lang="ar-SA" dirty="0" smtClean="0"/>
              <a:t> </a:t>
            </a:r>
            <a:endParaRPr lang="en-US" dirty="0" smtClean="0"/>
          </a:p>
          <a:p>
            <a:r>
              <a:rPr lang="ar-YE" dirty="0" smtClean="0"/>
              <a:t>والآن هناك طريقتين لإيجاد الوسيط في </a:t>
            </a:r>
            <a:r>
              <a:rPr lang="ar-YE" dirty="0" err="1" smtClean="0"/>
              <a:t>هذة</a:t>
            </a:r>
            <a:r>
              <a:rPr lang="ar-YE" dirty="0" smtClean="0"/>
              <a:t> </a:t>
            </a:r>
            <a:r>
              <a:rPr lang="ar-YE" dirty="0" err="1" smtClean="0"/>
              <a:t>الحالة .</a:t>
            </a:r>
            <a:endParaRPr lang="en-US" dirty="0" smtClean="0"/>
          </a:p>
          <a:p>
            <a:r>
              <a:rPr lang="ar-YE" dirty="0" smtClean="0"/>
              <a:t>الطريقة الاولى</a:t>
            </a:r>
            <a:endParaRPr lang="en-US" dirty="0" smtClean="0"/>
          </a:p>
          <a:p>
            <a:r>
              <a:rPr lang="ar-YE" dirty="0" err="1" smtClean="0"/>
              <a:t>-</a:t>
            </a:r>
            <a:r>
              <a:rPr lang="ar-YE" dirty="0" smtClean="0"/>
              <a:t>  </a:t>
            </a:r>
            <a:r>
              <a:rPr lang="ar-SA" dirty="0" smtClean="0"/>
              <a:t>نحدد رتبة القيمتين الواقعتين في الوسط </a:t>
            </a:r>
            <a:endParaRPr lang="en-US" dirty="0" smtClean="0"/>
          </a:p>
          <a:p>
            <a:r>
              <a:rPr lang="ar-SA" dirty="0" smtClean="0"/>
              <a:t>موقع القيمة الأولى </a:t>
            </a:r>
            <a:r>
              <a:rPr lang="ar-YE" dirty="0" smtClean="0"/>
              <a:t> </a:t>
            </a:r>
            <a:r>
              <a:rPr lang="en-US" dirty="0" smtClean="0"/>
              <a:t>6 / 2 =3 n/2=</a:t>
            </a:r>
            <a:r>
              <a:rPr lang="ar-YE" dirty="0" smtClean="0"/>
              <a:t>  وهي تساوي </a:t>
            </a:r>
            <a:r>
              <a:rPr lang="en-US" dirty="0" smtClean="0"/>
              <a:t>78</a:t>
            </a:r>
          </a:p>
          <a:p>
            <a:r>
              <a:rPr lang="ar-SA" dirty="0" smtClean="0"/>
              <a:t>موقع القيمة الثانية </a:t>
            </a:r>
            <a:r>
              <a:rPr lang="en-US" dirty="0" smtClean="0"/>
              <a:t>n+2 / 2 =(6+2 /2) =( 8 / 2 )=4 </a:t>
            </a:r>
            <a:r>
              <a:rPr lang="ar-SA" dirty="0" smtClean="0"/>
              <a:t> وهي تساوي </a:t>
            </a:r>
            <a:r>
              <a:rPr lang="en-US" dirty="0" smtClean="0"/>
              <a:t>83  </a:t>
            </a:r>
          </a:p>
          <a:p>
            <a:r>
              <a:rPr lang="en-US" dirty="0" smtClean="0">
                <a:sym typeface="SymbolPS"/>
              </a:rPr>
              <a:t></a:t>
            </a:r>
            <a:r>
              <a:rPr lang="en-US" dirty="0" smtClean="0"/>
              <a:t> </a:t>
            </a:r>
            <a:r>
              <a:rPr lang="ar-SA" dirty="0" smtClean="0"/>
              <a:t>الوسيط  </a:t>
            </a:r>
            <a:endParaRPr lang="en-US" dirty="0" smtClean="0"/>
          </a:p>
          <a:p>
            <a:r>
              <a:rPr lang="en-US" baseline="-25000" dirty="0" smtClean="0"/>
              <a:t>d</a:t>
            </a:r>
            <a:r>
              <a:rPr lang="en-US" dirty="0" smtClean="0"/>
              <a:t>=( X</a:t>
            </a:r>
            <a:r>
              <a:rPr lang="en-US" baseline="-25000" dirty="0" smtClean="0"/>
              <a:t>(n/2)</a:t>
            </a:r>
            <a:r>
              <a:rPr lang="en-US" dirty="0" smtClean="0"/>
              <a:t>+ X</a:t>
            </a:r>
            <a:r>
              <a:rPr lang="en-US" baseline="-25000" dirty="0" smtClean="0"/>
              <a:t>(n+2/2)</a:t>
            </a:r>
            <a:r>
              <a:rPr lang="en-US" dirty="0" smtClean="0"/>
              <a:t>) / 2   =( 78 + 83)/ 2 =(161 /2)=81.5              </a:t>
            </a:r>
            <a:r>
              <a:rPr lang="ar-YE" baseline="-25000" dirty="0" smtClean="0"/>
              <a:t> </a:t>
            </a:r>
            <a:r>
              <a:rPr lang="en-US" dirty="0" smtClean="0">
                <a:sym typeface="Symbol"/>
              </a:rPr>
              <a:t></a:t>
            </a:r>
            <a:r>
              <a:rPr lang="en-US" dirty="0" smtClean="0"/>
              <a:t> </a:t>
            </a:r>
            <a:r>
              <a:rPr lang="ar-YE" dirty="0" smtClean="0"/>
              <a:t> </a:t>
            </a:r>
            <a:endParaRPr lang="en-US" dirty="0" smtClean="0"/>
          </a:p>
          <a:p>
            <a:r>
              <a:rPr lang="ar-SA" dirty="0" smtClean="0"/>
              <a:t>الوسيط يساوي   </a:t>
            </a:r>
            <a:r>
              <a:rPr lang="en-US" dirty="0" smtClean="0"/>
              <a:t>81.5</a:t>
            </a:r>
          </a:p>
          <a:p>
            <a:r>
              <a:rPr lang="ar-YE" dirty="0" smtClean="0"/>
              <a:t>الطريقة الثانية</a:t>
            </a:r>
            <a:endParaRPr lang="en-US" dirty="0" smtClean="0"/>
          </a:p>
          <a:p>
            <a:r>
              <a:rPr lang="ar-YE" dirty="0" smtClean="0"/>
              <a:t>-          نحدد رتبة الوسيط كما في القيم الفردية </a:t>
            </a:r>
            <a:endParaRPr lang="en-US" dirty="0" smtClean="0"/>
          </a:p>
          <a:p>
            <a:r>
              <a:rPr lang="ar-YE" dirty="0" smtClean="0"/>
              <a:t>رتبة الوسيط تساوي  </a:t>
            </a:r>
            <a:r>
              <a:rPr lang="en-US" dirty="0" smtClean="0"/>
              <a:t>2 =7</a:t>
            </a:r>
            <a:r>
              <a:rPr lang="en-US" dirty="0" smtClean="0">
                <a:sym typeface="Symbol"/>
              </a:rPr>
              <a:t></a:t>
            </a:r>
            <a:r>
              <a:rPr lang="en-US" dirty="0" smtClean="0"/>
              <a:t>2=3.5</a:t>
            </a:r>
            <a:r>
              <a:rPr lang="ar-SA" dirty="0" err="1" smtClean="0"/>
              <a:t>÷</a:t>
            </a:r>
            <a:r>
              <a:rPr lang="ar-SA" dirty="0" smtClean="0"/>
              <a:t>  </a:t>
            </a:r>
            <a:r>
              <a:rPr lang="en-US" dirty="0" smtClean="0"/>
              <a:t>= ( 6+1)</a:t>
            </a:r>
            <a:r>
              <a:rPr lang="ar-SA" dirty="0" smtClean="0"/>
              <a:t> </a:t>
            </a:r>
            <a:r>
              <a:rPr lang="ar-SA" dirty="0" err="1" smtClean="0"/>
              <a:t>(</a:t>
            </a:r>
            <a:r>
              <a:rPr lang="ar-SA" dirty="0" smtClean="0"/>
              <a:t> </a:t>
            </a:r>
            <a:r>
              <a:rPr lang="en-US" dirty="0" smtClean="0"/>
              <a:t>n+1 / 2</a:t>
            </a:r>
            <a:r>
              <a:rPr lang="ar-YE" dirty="0" smtClean="0"/>
              <a:t> )  أي ان رتبة الوسيط </a:t>
            </a:r>
            <a:r>
              <a:rPr lang="en-US" dirty="0" smtClean="0"/>
              <a:t>3.5</a:t>
            </a:r>
          </a:p>
          <a:p>
            <a:r>
              <a:rPr lang="ar-YE" dirty="0" smtClean="0"/>
              <a:t>-          نحسب الوسيط بحساب الوسط الحسابي للقيمتين اللتين تقعان في المرتبة الثالثة والمرتبة الرابعة من </a:t>
            </a:r>
            <a:r>
              <a:rPr lang="ar-YE" dirty="0" err="1" smtClean="0"/>
              <a:t>البيانات .</a:t>
            </a:r>
            <a:endParaRPr lang="en-US" dirty="0" smtClean="0"/>
          </a:p>
          <a:p>
            <a:r>
              <a:rPr lang="ar-YE" dirty="0" err="1" smtClean="0"/>
              <a:t>-</a:t>
            </a:r>
            <a:r>
              <a:rPr lang="ar-YE" dirty="0" smtClean="0"/>
              <a:t>          </a:t>
            </a:r>
            <a:r>
              <a:rPr lang="en-US" baseline="-25000" dirty="0" smtClean="0"/>
              <a:t>d</a:t>
            </a:r>
            <a:r>
              <a:rPr lang="en-US" dirty="0" smtClean="0"/>
              <a:t>=( X</a:t>
            </a:r>
            <a:r>
              <a:rPr lang="en-US" baseline="-25000" dirty="0" smtClean="0"/>
              <a:t>3</a:t>
            </a:r>
            <a:r>
              <a:rPr lang="en-US" dirty="0" smtClean="0"/>
              <a:t>+ X</a:t>
            </a:r>
            <a:r>
              <a:rPr lang="en-US" baseline="-25000" dirty="0" smtClean="0"/>
              <a:t>4</a:t>
            </a:r>
            <a:r>
              <a:rPr lang="en-US" dirty="0" smtClean="0"/>
              <a:t>) / 2   =( 78 + 83)/ 2 =(161 /2)=81.5          </a:t>
            </a:r>
            <a:r>
              <a:rPr lang="ar-YE" baseline="-25000" dirty="0" smtClean="0"/>
              <a:t> </a:t>
            </a:r>
            <a:r>
              <a:rPr lang="en-US" dirty="0" smtClean="0">
                <a:sym typeface="Symbol"/>
              </a:rPr>
              <a:t></a:t>
            </a:r>
            <a:r>
              <a:rPr lang="ar-YE" dirty="0" smtClean="0"/>
              <a:t>  </a:t>
            </a:r>
            <a:endParaRPr lang="en-US" dirty="0" smtClean="0"/>
          </a:p>
          <a:p>
            <a:r>
              <a:rPr lang="ar-IQ" dirty="0" smtClean="0"/>
              <a:t> </a:t>
            </a:r>
            <a:endParaRPr lang="en-US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SA" sz="2000" b="1" dirty="0" smtClean="0"/>
              <a:t>الوسيط في البيانات المبوبة </a:t>
            </a:r>
            <a:endParaRPr lang="en-US" sz="2000" b="1" dirty="0" smtClean="0"/>
          </a:p>
          <a:p>
            <a:r>
              <a:rPr lang="ar-SA" sz="2000" dirty="0" smtClean="0"/>
              <a:t>هناك طريقتين وهي </a:t>
            </a:r>
            <a:r>
              <a:rPr lang="ar-SA" sz="2000" dirty="0" err="1" smtClean="0"/>
              <a:t>كالتالي :</a:t>
            </a:r>
            <a:endParaRPr lang="en-US" sz="2000" dirty="0" smtClean="0"/>
          </a:p>
          <a:p>
            <a:r>
              <a:rPr lang="ar-SA" sz="2000" b="1" dirty="0" err="1" smtClean="0"/>
              <a:t>أولا </a:t>
            </a:r>
            <a:r>
              <a:rPr lang="ar-SA" sz="2000" b="1" dirty="0" smtClean="0"/>
              <a:t>: الطريقة </a:t>
            </a:r>
            <a:r>
              <a:rPr lang="ar-SA" sz="2000" b="1" dirty="0" err="1" smtClean="0"/>
              <a:t>الحسابية :</a:t>
            </a:r>
            <a:endParaRPr lang="en-US" sz="2000" b="1" dirty="0" smtClean="0"/>
          </a:p>
          <a:p>
            <a:r>
              <a:rPr lang="ar-IQ" sz="2000" dirty="0" err="1" smtClean="0"/>
              <a:t>-</a:t>
            </a:r>
            <a:r>
              <a:rPr lang="ar-IQ" sz="2000" dirty="0" smtClean="0"/>
              <a:t>          </a:t>
            </a:r>
            <a:r>
              <a:rPr lang="ar-SA" sz="2000" dirty="0" smtClean="0"/>
              <a:t>نوجد التوزيع التكراري المتجمع الصاعد </a:t>
            </a:r>
            <a:endParaRPr lang="en-US" sz="2000" dirty="0" smtClean="0"/>
          </a:p>
          <a:p>
            <a:r>
              <a:rPr lang="ar-IQ" sz="2000" dirty="0" err="1" smtClean="0"/>
              <a:t>-</a:t>
            </a:r>
            <a:r>
              <a:rPr lang="ar-IQ" sz="2000" dirty="0" smtClean="0"/>
              <a:t>          </a:t>
            </a:r>
            <a:r>
              <a:rPr lang="ar-SA" sz="2000" dirty="0" smtClean="0"/>
              <a:t> نحدد موقع </a:t>
            </a:r>
            <a:r>
              <a:rPr lang="ar-SA" sz="2000" dirty="0" err="1" smtClean="0"/>
              <a:t>الوسيط </a:t>
            </a:r>
            <a:r>
              <a:rPr lang="ar-SA" sz="2000" dirty="0" smtClean="0"/>
              <a:t>( رتبة </a:t>
            </a:r>
            <a:r>
              <a:rPr lang="ar-SA" sz="2000" dirty="0" err="1" smtClean="0"/>
              <a:t>الوسيط </a:t>
            </a:r>
            <a:r>
              <a:rPr lang="ar-SA" sz="2000" dirty="0" smtClean="0"/>
              <a:t>) بقسمة </a:t>
            </a:r>
            <a:r>
              <a:rPr lang="ar-SA" sz="2000" dirty="0" err="1" smtClean="0"/>
              <a:t>البيانات </a:t>
            </a:r>
            <a:r>
              <a:rPr lang="ar-SA" sz="2000" dirty="0" smtClean="0"/>
              <a:t>( مجموع التكرارات الأصلية للفئات</a:t>
            </a:r>
            <a:r>
              <a:rPr lang="en-US" sz="2000" dirty="0" smtClean="0">
                <a:sym typeface="SymbolPS"/>
              </a:rPr>
              <a:t></a:t>
            </a:r>
            <a:r>
              <a:rPr lang="en-US" sz="2000" dirty="0" err="1" smtClean="0"/>
              <a:t>f</a:t>
            </a:r>
            <a:r>
              <a:rPr lang="en-US" sz="2000" baseline="-25000" dirty="0" err="1" smtClean="0"/>
              <a:t>i</a:t>
            </a:r>
            <a:r>
              <a:rPr lang="en-US" sz="2000" baseline="-25000" dirty="0" smtClean="0"/>
              <a:t> </a:t>
            </a:r>
            <a:r>
              <a:rPr lang="ar-SA" sz="2000" dirty="0" smtClean="0"/>
              <a:t> ) على </a:t>
            </a:r>
            <a:r>
              <a:rPr lang="en-US" sz="2000" dirty="0" smtClean="0"/>
              <a:t>2 </a:t>
            </a:r>
            <a:r>
              <a:rPr lang="ar-IQ" sz="2000" dirty="0" smtClean="0"/>
              <a:t>  </a:t>
            </a:r>
            <a:r>
              <a:rPr lang="ar-SA" sz="2000" dirty="0" smtClean="0"/>
              <a:t>ونضع خطا افقيا يمر بالفئة </a:t>
            </a:r>
            <a:r>
              <a:rPr lang="ar-SA" sz="2000" dirty="0" err="1" smtClean="0"/>
              <a:t>الوسيطية</a:t>
            </a:r>
            <a:r>
              <a:rPr lang="ar-SA" sz="2000" dirty="0" smtClean="0"/>
              <a:t> </a:t>
            </a:r>
            <a:r>
              <a:rPr lang="ar-SA" sz="2000" dirty="0" err="1" smtClean="0"/>
              <a:t>نفسها .</a:t>
            </a:r>
            <a:endParaRPr lang="en-US" sz="2000" dirty="0" smtClean="0"/>
          </a:p>
          <a:p>
            <a:r>
              <a:rPr lang="ar-YE" sz="2000" dirty="0" err="1" smtClean="0"/>
              <a:t>-</a:t>
            </a:r>
            <a:r>
              <a:rPr lang="ar-YE" sz="2000" dirty="0" smtClean="0"/>
              <a:t>          </a:t>
            </a:r>
            <a:r>
              <a:rPr lang="ar-SA" sz="2000" dirty="0" smtClean="0"/>
              <a:t>نحدد التكرار المتجمع السابق لذلك الخط </a:t>
            </a:r>
            <a:r>
              <a:rPr lang="ar-YE" sz="2000" dirty="0" smtClean="0"/>
              <a:t>ونرمز له بالرمز </a:t>
            </a:r>
            <a:r>
              <a:rPr lang="en-US" sz="2000" dirty="0" smtClean="0"/>
              <a:t>f</a:t>
            </a:r>
            <a:r>
              <a:rPr lang="en-US" sz="2000" baseline="-25000" dirty="0" smtClean="0"/>
              <a:t>1</a:t>
            </a:r>
            <a:r>
              <a:rPr lang="ar-YE" sz="2000" dirty="0" smtClean="0"/>
              <a:t> </a:t>
            </a:r>
            <a:r>
              <a:rPr lang="ar-YE" sz="2000" dirty="0" err="1" smtClean="0"/>
              <a:t>.</a:t>
            </a:r>
            <a:endParaRPr lang="en-US" sz="2000" dirty="0" smtClean="0"/>
          </a:p>
          <a:p>
            <a:r>
              <a:rPr lang="ar-IQ" sz="2000" dirty="0" err="1" smtClean="0"/>
              <a:t>-</a:t>
            </a:r>
            <a:r>
              <a:rPr lang="ar-IQ" sz="2000" dirty="0" smtClean="0"/>
              <a:t>          </a:t>
            </a:r>
            <a:r>
              <a:rPr lang="ar-SA" sz="2000" dirty="0" smtClean="0"/>
              <a:t>نحدد التكرار المتجمع اللاحق لذلك الخط ونرمز له بالرمز </a:t>
            </a:r>
            <a:r>
              <a:rPr lang="en-US" sz="2000" dirty="0" smtClean="0"/>
              <a:t>f</a:t>
            </a:r>
            <a:r>
              <a:rPr lang="en-US" sz="2000" baseline="-25000" dirty="0" smtClean="0"/>
              <a:t>2</a:t>
            </a:r>
            <a:r>
              <a:rPr lang="ar-SA" sz="2000" dirty="0" err="1" smtClean="0"/>
              <a:t>.</a:t>
            </a:r>
            <a:endParaRPr lang="en-US" sz="2000" dirty="0" smtClean="0"/>
          </a:p>
          <a:p>
            <a:r>
              <a:rPr lang="ar-YE" sz="2000" dirty="0" smtClean="0"/>
              <a:t>-          نوجد الحد الأدنى للفئة </a:t>
            </a:r>
            <a:r>
              <a:rPr lang="ar-YE" sz="2000" dirty="0" err="1" smtClean="0"/>
              <a:t>الوسيطية</a:t>
            </a:r>
            <a:r>
              <a:rPr lang="ar-YE" sz="2000" dirty="0" smtClean="0"/>
              <a:t>  </a:t>
            </a:r>
            <a:r>
              <a:rPr lang="en-US" sz="2000" dirty="0" smtClean="0"/>
              <a:t>A</a:t>
            </a:r>
            <a:r>
              <a:rPr lang="ar-SA" sz="2000" dirty="0" smtClean="0"/>
              <a:t> </a:t>
            </a:r>
            <a:r>
              <a:rPr lang="ar-SA" sz="2000" dirty="0" err="1" smtClean="0"/>
              <a:t>.</a:t>
            </a:r>
            <a:endParaRPr lang="en-US" sz="2000" dirty="0" smtClean="0"/>
          </a:p>
          <a:p>
            <a:r>
              <a:rPr lang="ar-IQ" sz="2000" dirty="0" err="1" smtClean="0"/>
              <a:t>-</a:t>
            </a:r>
            <a:r>
              <a:rPr lang="ar-IQ" sz="2000" dirty="0" smtClean="0"/>
              <a:t>          </a:t>
            </a:r>
            <a:r>
              <a:rPr lang="ar-SA" sz="2000" dirty="0" smtClean="0"/>
              <a:t> نوجد طول الفئة </a:t>
            </a:r>
            <a:r>
              <a:rPr lang="ar-SA" sz="2000" dirty="0" err="1" smtClean="0"/>
              <a:t>الوسيطية</a:t>
            </a:r>
            <a:r>
              <a:rPr lang="ar-SA" sz="2000" dirty="0" smtClean="0"/>
              <a:t> ونرمز لها بالرمز  </a:t>
            </a:r>
            <a:r>
              <a:rPr lang="en-US" sz="2000" dirty="0" smtClean="0"/>
              <a:t>L </a:t>
            </a:r>
            <a:r>
              <a:rPr lang="ar-IQ" sz="2000" dirty="0" smtClean="0"/>
              <a:t>   </a:t>
            </a:r>
            <a:r>
              <a:rPr lang="ar-SA" sz="2000" dirty="0" smtClean="0"/>
              <a:t>أو أي رمز </a:t>
            </a:r>
            <a:r>
              <a:rPr lang="ar-SA" sz="2000" dirty="0" err="1" smtClean="0"/>
              <a:t>أخر .</a:t>
            </a:r>
            <a:endParaRPr lang="en-US" sz="2000" dirty="0" smtClean="0"/>
          </a:p>
          <a:p>
            <a:r>
              <a:rPr lang="ar-SA" sz="2000" dirty="0" smtClean="0"/>
              <a:t>وهو يساوي </a:t>
            </a:r>
            <a:r>
              <a:rPr lang="ar-YE" sz="2000" dirty="0" smtClean="0"/>
              <a:t>الحد الادنى للفئة </a:t>
            </a:r>
            <a:r>
              <a:rPr lang="ar-YE" sz="2000" dirty="0" err="1" smtClean="0"/>
              <a:t>التالية </a:t>
            </a:r>
            <a:r>
              <a:rPr lang="ar-YE" sz="2000" dirty="0" smtClean="0"/>
              <a:t>( التي بعد </a:t>
            </a:r>
            <a:r>
              <a:rPr lang="ar-YE" sz="2000" dirty="0" err="1" smtClean="0"/>
              <a:t>الخط </a:t>
            </a:r>
            <a:r>
              <a:rPr lang="ar-YE" sz="2000" dirty="0" smtClean="0"/>
              <a:t>) مطروحا منة الحد الأدنى للفئة </a:t>
            </a:r>
            <a:r>
              <a:rPr lang="ar-YE" sz="2000" dirty="0" err="1" smtClean="0"/>
              <a:t>الوسيطية</a:t>
            </a:r>
            <a:r>
              <a:rPr lang="ar-YE" sz="2000" dirty="0" smtClean="0"/>
              <a:t>  </a:t>
            </a:r>
            <a:r>
              <a:rPr lang="ar-YE" sz="2000" dirty="0" err="1" smtClean="0"/>
              <a:t>.</a:t>
            </a:r>
            <a:endParaRPr lang="en-US" sz="2000" dirty="0" smtClean="0"/>
          </a:p>
          <a:p>
            <a:r>
              <a:rPr lang="ar-YE" sz="2000" dirty="0" smtClean="0"/>
              <a:t> </a:t>
            </a:r>
            <a:r>
              <a:rPr lang="ar-SA" sz="2000" dirty="0" smtClean="0"/>
              <a:t>ثم نستخدم المعادلة التالية </a:t>
            </a:r>
            <a:r>
              <a:rPr lang="ar-SA" sz="2000" dirty="0" err="1" smtClean="0"/>
              <a:t>لايجاد</a:t>
            </a:r>
            <a:r>
              <a:rPr lang="ar-SA" sz="2000" dirty="0" smtClean="0"/>
              <a:t> قيمة </a:t>
            </a:r>
            <a:r>
              <a:rPr lang="ar-SA" sz="2000" dirty="0" err="1" smtClean="0"/>
              <a:t>الوسيط :</a:t>
            </a:r>
            <a:endParaRPr lang="en-US" sz="2000" dirty="0" smtClean="0"/>
          </a:p>
          <a:p>
            <a:endParaRPr lang="ar-IQ" dirty="0"/>
          </a:p>
        </p:txBody>
      </p:sp>
      <p:pic>
        <p:nvPicPr>
          <p:cNvPr id="4" name="صورة 3" descr="https://1.bp.blogspot.com/-BAhhzdKaHzA/U-j_luRwYZI/AAAAAAAAAgk/F0OVElnBQRc/s1600/%D8%A7%D9%84%D9%88%D8%B3%D9%8A%D8%B7++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4869160"/>
            <a:ext cx="5208240" cy="118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ar-YE" dirty="0" err="1" smtClean="0"/>
              <a:t>مثال :</a:t>
            </a:r>
            <a:endParaRPr lang="en-US" dirty="0" smtClean="0"/>
          </a:p>
          <a:p>
            <a:r>
              <a:rPr lang="ar-YE" dirty="0" smtClean="0"/>
              <a:t>فيما يلي جدول التوزيع التكراري درجات </a:t>
            </a:r>
            <a:r>
              <a:rPr lang="en-US" dirty="0" smtClean="0"/>
              <a:t>50 </a:t>
            </a:r>
            <a:r>
              <a:rPr lang="ar-SA" dirty="0" smtClean="0"/>
              <a:t> </a:t>
            </a:r>
            <a:r>
              <a:rPr lang="ar-SA" dirty="0" err="1" smtClean="0"/>
              <a:t>طالبا  </a:t>
            </a:r>
            <a:r>
              <a:rPr lang="ar-SA" dirty="0" smtClean="0"/>
              <a:t>, أوجد قيمة </a:t>
            </a:r>
            <a:r>
              <a:rPr lang="ar-SA" dirty="0" err="1" smtClean="0"/>
              <a:t>الوسيط ؟</a:t>
            </a:r>
            <a:endParaRPr lang="en-US" dirty="0" smtClean="0"/>
          </a:p>
          <a:p>
            <a:r>
              <a:rPr lang="ar-IQ" dirty="0" smtClean="0"/>
              <a:t> </a:t>
            </a:r>
            <a:endParaRPr lang="en-US" dirty="0" smtClean="0"/>
          </a:p>
          <a:p>
            <a:r>
              <a:rPr lang="ar-IQ" dirty="0" smtClean="0"/>
              <a:t> </a:t>
            </a:r>
            <a:endParaRPr lang="en-US" dirty="0" smtClean="0"/>
          </a:p>
          <a:p>
            <a:r>
              <a:rPr lang="ar-IQ" dirty="0" smtClean="0"/>
              <a:t> </a:t>
            </a:r>
            <a:endParaRPr lang="en-US" dirty="0" smtClean="0"/>
          </a:p>
          <a:p>
            <a:r>
              <a:rPr lang="ar-IQ" dirty="0" err="1" smtClean="0"/>
              <a:t>-</a:t>
            </a:r>
            <a:r>
              <a:rPr lang="ar-IQ" dirty="0" smtClean="0"/>
              <a:t>  </a:t>
            </a:r>
            <a:endParaRPr lang="en-US" dirty="0" smtClean="0"/>
          </a:p>
          <a:p>
            <a:r>
              <a:rPr lang="ar-IQ" dirty="0" smtClean="0"/>
              <a:t> </a:t>
            </a:r>
            <a:endParaRPr lang="en-US" dirty="0" smtClean="0"/>
          </a:p>
          <a:p>
            <a:endParaRPr lang="ar-IQ" dirty="0"/>
          </a:p>
        </p:txBody>
      </p:sp>
      <p:pic>
        <p:nvPicPr>
          <p:cNvPr id="4" name="صورة 3" descr="https://3.bp.blogspot.com/-4BrG0t6y98k/U-j_1HrK-TI/AAAAAAAAAgs/iMs5JGk2Vjg/s1600/%D8%AC%D8%AF%D9%88%D9%84+%D8%A7%D9%84%D9%88%D8%B3%D9%8A%D8%B7+%D8%A7%D9%84%D9%85%D8%A8%D9%88%D8%A8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2057400"/>
            <a:ext cx="6048672" cy="4251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 </a:t>
            </a:r>
            <a:r>
              <a:rPr lang="ar-YE" b="1" dirty="0" err="1" smtClean="0"/>
              <a:t>الحل :</a:t>
            </a:r>
            <a:endParaRPr lang="en-US" b="1" dirty="0" smtClean="0"/>
          </a:p>
          <a:p>
            <a:r>
              <a:rPr lang="ar-IQ" dirty="0" smtClean="0"/>
              <a:t>        </a:t>
            </a:r>
            <a:r>
              <a:rPr lang="ar-SA" dirty="0" smtClean="0"/>
              <a:t>نوجد التوزيع التكراري المتجمع الصاعد </a:t>
            </a:r>
            <a:endParaRPr lang="en-US" dirty="0" smtClean="0"/>
          </a:p>
          <a:p>
            <a:r>
              <a:rPr lang="ar-IQ" dirty="0" smtClean="0"/>
              <a:t> </a:t>
            </a:r>
            <a:endParaRPr lang="en-US" dirty="0" smtClean="0"/>
          </a:p>
          <a:p>
            <a:endParaRPr lang="ar-IQ" dirty="0"/>
          </a:p>
        </p:txBody>
      </p:sp>
      <p:pic>
        <p:nvPicPr>
          <p:cNvPr id="5" name="صورة 4" descr="https://2.bp.blogspot.com/-tsbSDibhS5A/U-j_89hN0RI/AAAAAAAAAg0/iiyS5Q1fvds/s1600/%D8%A7%D9%84%D8%B5%D8%A7%D8%B9%D8%AF+%D9%81%D9%8A+%D8%A7%D9%84%D9%88%D8%B3%D9%8A%D8%B7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1772816"/>
            <a:ext cx="6552728" cy="4248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39552" y="260648"/>
            <a:ext cx="8229600" cy="619268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ar-IQ" dirty="0" err="1" smtClean="0"/>
              <a:t>-</a:t>
            </a:r>
            <a:r>
              <a:rPr lang="ar-IQ" dirty="0" smtClean="0"/>
              <a:t>          </a:t>
            </a:r>
            <a:r>
              <a:rPr lang="ar-SA" dirty="0" smtClean="0"/>
              <a:t>نحدد موقع </a:t>
            </a:r>
            <a:r>
              <a:rPr lang="ar-SA" dirty="0" err="1" smtClean="0"/>
              <a:t>الوسيط </a:t>
            </a:r>
            <a:r>
              <a:rPr lang="ar-SA" dirty="0" smtClean="0"/>
              <a:t>( رتبة </a:t>
            </a:r>
            <a:r>
              <a:rPr lang="ar-SA" dirty="0" err="1" smtClean="0"/>
              <a:t>الوسيط </a:t>
            </a:r>
            <a:r>
              <a:rPr lang="ar-SA" dirty="0" smtClean="0"/>
              <a:t>) بقسمة </a:t>
            </a:r>
            <a:r>
              <a:rPr lang="ar-SA" dirty="0" err="1" smtClean="0"/>
              <a:t>البيانات </a:t>
            </a:r>
            <a:r>
              <a:rPr lang="ar-SA" dirty="0" smtClean="0"/>
              <a:t>( مجموع التكرارات للفئات </a:t>
            </a:r>
            <a:r>
              <a:rPr lang="en-US" dirty="0" err="1" smtClean="0"/>
              <a:t>åf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 </a:t>
            </a:r>
            <a:r>
              <a:rPr lang="ar-IQ" dirty="0" smtClean="0"/>
              <a:t> </a:t>
            </a:r>
            <a:r>
              <a:rPr lang="ar-SA" dirty="0" smtClean="0"/>
              <a:t> وتساوي </a:t>
            </a:r>
            <a:r>
              <a:rPr lang="en-US" dirty="0" smtClean="0"/>
              <a:t>50</a:t>
            </a:r>
            <a:r>
              <a:rPr lang="ar-SA" dirty="0" smtClean="0"/>
              <a:t>) ثم نقسمها على </a:t>
            </a:r>
            <a:r>
              <a:rPr lang="en-US" dirty="0" smtClean="0"/>
              <a:t>2 </a:t>
            </a:r>
            <a:r>
              <a:rPr lang="ar-SA" dirty="0" smtClean="0"/>
              <a:t> فيكون الناتج يساوي  </a:t>
            </a:r>
            <a:r>
              <a:rPr lang="en-US" dirty="0" smtClean="0"/>
              <a:t>25 </a:t>
            </a:r>
            <a:r>
              <a:rPr lang="ar-SA" dirty="0" smtClean="0"/>
              <a:t> وهو موقع الفئة </a:t>
            </a:r>
            <a:r>
              <a:rPr lang="ar-SA" dirty="0" err="1" smtClean="0"/>
              <a:t>الوسيطية</a:t>
            </a:r>
            <a:r>
              <a:rPr lang="ar-SA" dirty="0" smtClean="0"/>
              <a:t> </a:t>
            </a:r>
            <a:r>
              <a:rPr lang="ar-SA" dirty="0" err="1" smtClean="0"/>
              <a:t>.</a:t>
            </a:r>
            <a:endParaRPr lang="en-US" dirty="0" smtClean="0"/>
          </a:p>
          <a:p>
            <a:r>
              <a:rPr lang="ar-SA" dirty="0" smtClean="0"/>
              <a:t>ثم نضع خطا افقيا يمر بالفئة </a:t>
            </a:r>
            <a:r>
              <a:rPr lang="ar-SA" dirty="0" err="1" smtClean="0"/>
              <a:t>الوسيطية</a:t>
            </a:r>
            <a:r>
              <a:rPr lang="ar-SA" dirty="0" smtClean="0"/>
              <a:t> </a:t>
            </a:r>
            <a:r>
              <a:rPr lang="ar-SA" dirty="0" err="1" smtClean="0"/>
              <a:t>نفسها .</a:t>
            </a:r>
            <a:endParaRPr lang="en-US" dirty="0" smtClean="0"/>
          </a:p>
          <a:p>
            <a:r>
              <a:rPr lang="ar-YE" dirty="0" err="1" smtClean="0"/>
              <a:t>-</a:t>
            </a:r>
            <a:r>
              <a:rPr lang="ar-YE" dirty="0" smtClean="0"/>
              <a:t>          </a:t>
            </a:r>
            <a:r>
              <a:rPr lang="ar-SA" dirty="0" smtClean="0"/>
              <a:t>نحدد التكرار المتجمع السابق لذلك الخط </a:t>
            </a:r>
            <a:r>
              <a:rPr lang="ar-YE" dirty="0" smtClean="0"/>
              <a:t>ونرمز له بالرمز </a:t>
            </a:r>
            <a:r>
              <a:rPr lang="en-US" dirty="0" smtClean="0"/>
              <a:t>f</a:t>
            </a:r>
            <a:r>
              <a:rPr lang="en-US" baseline="-25000" dirty="0" smtClean="0"/>
              <a:t>1</a:t>
            </a:r>
            <a:r>
              <a:rPr lang="ar-YE" dirty="0" smtClean="0"/>
              <a:t> ويساوي </a:t>
            </a:r>
            <a:r>
              <a:rPr lang="en-US" dirty="0" smtClean="0"/>
              <a:t> 8 </a:t>
            </a:r>
            <a:r>
              <a:rPr lang="ar-YE" dirty="0" err="1" smtClean="0"/>
              <a:t>.</a:t>
            </a:r>
            <a:endParaRPr lang="en-US" dirty="0" smtClean="0"/>
          </a:p>
          <a:p>
            <a:r>
              <a:rPr lang="ar-IQ" dirty="0" err="1" smtClean="0"/>
              <a:t>-</a:t>
            </a:r>
            <a:r>
              <a:rPr lang="ar-IQ" dirty="0" smtClean="0"/>
              <a:t>          </a:t>
            </a:r>
            <a:r>
              <a:rPr lang="ar-SA" dirty="0" smtClean="0"/>
              <a:t>نحدد التكرار المتجمع اللاحق لذلك الخط ونرمز له بالرمز </a:t>
            </a:r>
            <a:r>
              <a:rPr lang="en-US" dirty="0" smtClean="0"/>
              <a:t>f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ar-SA" dirty="0" smtClean="0"/>
              <a:t> ويساوي </a:t>
            </a:r>
            <a:r>
              <a:rPr lang="en-US" dirty="0" smtClean="0"/>
              <a:t>26 </a:t>
            </a:r>
            <a:r>
              <a:rPr lang="ar-SA" dirty="0" err="1" smtClean="0"/>
              <a:t>.</a:t>
            </a:r>
            <a:endParaRPr lang="en-US" dirty="0" smtClean="0"/>
          </a:p>
          <a:p>
            <a:r>
              <a:rPr lang="ar-YE" dirty="0" smtClean="0"/>
              <a:t>-          نوجد الحد الأدنى للفئة </a:t>
            </a:r>
            <a:r>
              <a:rPr lang="ar-YE" dirty="0" err="1" smtClean="0"/>
              <a:t>الوسيطية</a:t>
            </a:r>
            <a:r>
              <a:rPr lang="ar-YE" dirty="0" smtClean="0"/>
              <a:t>  </a:t>
            </a:r>
            <a:r>
              <a:rPr lang="en-US" dirty="0" smtClean="0"/>
              <a:t>A </a:t>
            </a:r>
            <a:r>
              <a:rPr lang="ar-SA" dirty="0" smtClean="0"/>
              <a:t> ويساوي </a:t>
            </a:r>
            <a:r>
              <a:rPr lang="en-US" dirty="0" smtClean="0"/>
              <a:t>69.5</a:t>
            </a:r>
            <a:r>
              <a:rPr lang="ar-SA" dirty="0" err="1" smtClean="0"/>
              <a:t>.</a:t>
            </a:r>
            <a:endParaRPr lang="en-US" dirty="0" smtClean="0"/>
          </a:p>
          <a:p>
            <a:r>
              <a:rPr lang="ar-IQ" dirty="0" err="1" smtClean="0"/>
              <a:t>-</a:t>
            </a:r>
            <a:r>
              <a:rPr lang="ar-IQ" dirty="0" smtClean="0"/>
              <a:t>          </a:t>
            </a:r>
            <a:r>
              <a:rPr lang="ar-SA" dirty="0" smtClean="0"/>
              <a:t> نوجد طول الفئة </a:t>
            </a:r>
            <a:r>
              <a:rPr lang="ar-SA" dirty="0" err="1" smtClean="0"/>
              <a:t>الوسيطية</a:t>
            </a:r>
            <a:r>
              <a:rPr lang="ar-SA" dirty="0" smtClean="0"/>
              <a:t> ونرمز لها بالرمز  </a:t>
            </a:r>
            <a:r>
              <a:rPr lang="en-US" dirty="0" smtClean="0"/>
              <a:t>L </a:t>
            </a:r>
            <a:r>
              <a:rPr lang="ar-SA" dirty="0" smtClean="0"/>
              <a:t>   أو أي رمز </a:t>
            </a:r>
            <a:r>
              <a:rPr lang="ar-SA" dirty="0" err="1" smtClean="0"/>
              <a:t>أخر .</a:t>
            </a:r>
            <a:endParaRPr lang="en-US" dirty="0" smtClean="0"/>
          </a:p>
          <a:p>
            <a:r>
              <a:rPr lang="ar-SA" dirty="0" smtClean="0"/>
              <a:t>وهو يساوي </a:t>
            </a:r>
            <a:r>
              <a:rPr lang="ar-YE" dirty="0" smtClean="0"/>
              <a:t>الحد الادنى للفئة </a:t>
            </a:r>
            <a:r>
              <a:rPr lang="ar-YE" dirty="0" err="1" smtClean="0"/>
              <a:t>التالية </a:t>
            </a:r>
            <a:r>
              <a:rPr lang="ar-YE" dirty="0" smtClean="0"/>
              <a:t>( التي بعد </a:t>
            </a:r>
            <a:r>
              <a:rPr lang="ar-YE" dirty="0" err="1" smtClean="0"/>
              <a:t>الخط </a:t>
            </a:r>
            <a:r>
              <a:rPr lang="ar-YE" dirty="0" smtClean="0"/>
              <a:t>) مطروحا منة الحد الأدنى للفئة </a:t>
            </a:r>
            <a:r>
              <a:rPr lang="ar-YE" dirty="0" err="1" smtClean="0"/>
              <a:t>الوسيطية</a:t>
            </a:r>
            <a:r>
              <a:rPr lang="ar-YE" dirty="0" smtClean="0"/>
              <a:t>  </a:t>
            </a:r>
            <a:r>
              <a:rPr lang="ar-YE" dirty="0" err="1" smtClean="0"/>
              <a:t>.</a:t>
            </a:r>
            <a:endParaRPr lang="en-US" dirty="0" smtClean="0"/>
          </a:p>
          <a:p>
            <a:r>
              <a:rPr lang="ar-YE" dirty="0" err="1" smtClean="0"/>
              <a:t>وتساوي (</a:t>
            </a:r>
            <a:r>
              <a:rPr lang="ar-YE" dirty="0" smtClean="0"/>
              <a:t> </a:t>
            </a:r>
            <a:r>
              <a:rPr lang="en-US" dirty="0" smtClean="0"/>
              <a:t>79.5 – 69.5 =10</a:t>
            </a:r>
            <a:r>
              <a:rPr lang="ar-YE" dirty="0" smtClean="0"/>
              <a:t> ) أي طول الفئة تساوي </a:t>
            </a:r>
            <a:r>
              <a:rPr lang="en-US" dirty="0" smtClean="0"/>
              <a:t>10 </a:t>
            </a:r>
            <a:r>
              <a:rPr lang="ar-SA" dirty="0" smtClean="0"/>
              <a:t> </a:t>
            </a:r>
            <a:r>
              <a:rPr lang="ar-SA" dirty="0" err="1" smtClean="0"/>
              <a:t>.</a:t>
            </a:r>
            <a:endParaRPr lang="en-US" dirty="0" smtClean="0"/>
          </a:p>
          <a:p>
            <a:r>
              <a:rPr lang="ar-IQ" dirty="0" err="1" smtClean="0"/>
              <a:t>-</a:t>
            </a:r>
            <a:r>
              <a:rPr lang="ar-IQ" dirty="0" smtClean="0"/>
              <a:t>          </a:t>
            </a:r>
            <a:r>
              <a:rPr lang="ar-SA" dirty="0" smtClean="0"/>
              <a:t>نطبق المعادلة </a:t>
            </a:r>
            <a:r>
              <a:rPr lang="ar-SA" dirty="0" err="1" smtClean="0"/>
              <a:t>كالتالي :</a:t>
            </a:r>
            <a:endParaRPr lang="en-US" dirty="0" smtClean="0"/>
          </a:p>
          <a:p>
            <a:r>
              <a:rPr lang="ar-IQ" dirty="0" smtClean="0"/>
              <a:t> </a:t>
            </a:r>
            <a:endParaRPr lang="en-US" dirty="0" smtClean="0"/>
          </a:p>
          <a:p>
            <a:r>
              <a:rPr lang="ar-IQ" dirty="0" smtClean="0"/>
              <a:t> </a:t>
            </a:r>
            <a:endParaRPr lang="en-US" dirty="0" smtClean="0"/>
          </a:p>
          <a:p>
            <a:r>
              <a:rPr lang="ar-IQ" dirty="0" smtClean="0"/>
              <a:t> </a:t>
            </a:r>
            <a:endParaRPr lang="en-US" dirty="0"/>
          </a:p>
        </p:txBody>
      </p:sp>
      <p:pic>
        <p:nvPicPr>
          <p:cNvPr id="4" name="صورة 3" descr="https://2.bp.blogspot.com/-85HAt54txOU/U-kA6THrmHI/AAAAAAAAAhE/uk2VQ-AWzMM/s1600/%D9%85%D8%AB%D8%A7%D9%84+%D8%A7%D9%84%D9%88%D8%B3%D9%8A%D8%B7.png%D8%B5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4437112"/>
            <a:ext cx="5400600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</Words>
  <Application>Microsoft Office PowerPoint</Application>
  <PresentationFormat>عرض على الشاشة (3:4)‏</PresentationFormat>
  <Paragraphs>65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سمة Office</vt:lpstr>
      <vt:lpstr> محاضرة الخامسة / الوسيط </vt:lpstr>
      <vt:lpstr>الشريحة 2</vt:lpstr>
      <vt:lpstr>الشريحة 3</vt:lpstr>
      <vt:lpstr>الشريحة 4</vt:lpstr>
      <vt:lpstr>الشريحة 5</vt:lpstr>
      <vt:lpstr>الشريحة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محاضرة الخامسة / الوسيط </dc:title>
  <dc:creator>hp</dc:creator>
  <cp:lastModifiedBy>hp</cp:lastModifiedBy>
  <cp:revision>2</cp:revision>
  <dcterms:created xsi:type="dcterms:W3CDTF">2018-12-17T17:39:02Z</dcterms:created>
  <dcterms:modified xsi:type="dcterms:W3CDTF">2018-12-17T17:52:43Z</dcterms:modified>
</cp:coreProperties>
</file>